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5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ki, Pravash" userId="c24e6192-4945-4990-bf57-5b963c41baee" providerId="ADAL" clId="{0EC44E9D-4952-4DFF-AE09-FBBE849DC8AA}"/>
    <pc:docChg chg="custSel modSld">
      <pc:chgData name="Karki, Pravash" userId="c24e6192-4945-4990-bf57-5b963c41baee" providerId="ADAL" clId="{0EC44E9D-4952-4DFF-AE09-FBBE849DC8AA}" dt="2022-11-23T12:52:09.014" v="3" actId="27636"/>
      <pc:docMkLst>
        <pc:docMk/>
      </pc:docMkLst>
      <pc:sldChg chg="modSp mod">
        <pc:chgData name="Karki, Pravash" userId="c24e6192-4945-4990-bf57-5b963c41baee" providerId="ADAL" clId="{0EC44E9D-4952-4DFF-AE09-FBBE849DC8AA}" dt="2022-11-23T12:52:08.993" v="1" actId="27636"/>
        <pc:sldMkLst>
          <pc:docMk/>
          <pc:sldMk cId="0" sldId="259"/>
        </pc:sldMkLst>
        <pc:spChg chg="mod">
          <ac:chgData name="Karki, Pravash" userId="c24e6192-4945-4990-bf57-5b963c41baee" providerId="ADAL" clId="{0EC44E9D-4952-4DFF-AE09-FBBE849DC8AA}" dt="2022-11-23T12:52:08.993" v="0" actId="27636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Karki, Pravash" userId="c24e6192-4945-4990-bf57-5b963c41baee" providerId="ADAL" clId="{0EC44E9D-4952-4DFF-AE09-FBBE849DC8AA}" dt="2022-11-23T12:52:08.993" v="1" actId="27636"/>
          <ac:spMkLst>
            <pc:docMk/>
            <pc:sldMk cId="0" sldId="259"/>
            <ac:spMk id="169" creationId="{00000000-0000-0000-0000-000000000000}"/>
          </ac:spMkLst>
        </pc:spChg>
      </pc:sldChg>
      <pc:sldChg chg="modSp mod">
        <pc:chgData name="Karki, Pravash" userId="c24e6192-4945-4990-bf57-5b963c41baee" providerId="ADAL" clId="{0EC44E9D-4952-4DFF-AE09-FBBE849DC8AA}" dt="2022-11-23T12:52:09.002" v="2" actId="27636"/>
        <pc:sldMkLst>
          <pc:docMk/>
          <pc:sldMk cId="0" sldId="262"/>
        </pc:sldMkLst>
        <pc:spChg chg="mod">
          <ac:chgData name="Karki, Pravash" userId="c24e6192-4945-4990-bf57-5b963c41baee" providerId="ADAL" clId="{0EC44E9D-4952-4DFF-AE09-FBBE849DC8AA}" dt="2022-11-23T12:52:09.002" v="2" actId="27636"/>
          <ac:spMkLst>
            <pc:docMk/>
            <pc:sldMk cId="0" sldId="262"/>
            <ac:spMk id="193" creationId="{00000000-0000-0000-0000-000000000000}"/>
          </ac:spMkLst>
        </pc:spChg>
      </pc:sldChg>
      <pc:sldChg chg="modSp mod">
        <pc:chgData name="Karki, Pravash" userId="c24e6192-4945-4990-bf57-5b963c41baee" providerId="ADAL" clId="{0EC44E9D-4952-4DFF-AE09-FBBE849DC8AA}" dt="2022-11-23T12:52:09.014" v="3" actId="27636"/>
        <pc:sldMkLst>
          <pc:docMk/>
          <pc:sldMk cId="0" sldId="289"/>
        </pc:sldMkLst>
        <pc:spChg chg="mod">
          <ac:chgData name="Karki, Pravash" userId="c24e6192-4945-4990-bf57-5b963c41baee" providerId="ADAL" clId="{0EC44E9D-4952-4DFF-AE09-FBBE849DC8AA}" dt="2022-11-23T12:52:09.014" v="3" actId="27636"/>
          <ac:spMkLst>
            <pc:docMk/>
            <pc:sldMk cId="0" sldId="289"/>
            <ac:spMk id="33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SF Pro Display Regular"/>
      </a:defRPr>
    </a:lvl1pPr>
    <a:lvl2pPr indent="228600" defTabSz="2438400" latinLnBrk="0">
      <a:defRPr sz="3600">
        <a:latin typeface="+mn-lt"/>
        <a:ea typeface="+mn-ea"/>
        <a:cs typeface="+mn-cs"/>
        <a:sym typeface="SF Pro Display Regular"/>
      </a:defRPr>
    </a:lvl2pPr>
    <a:lvl3pPr indent="457200" defTabSz="2438400" latinLnBrk="0">
      <a:defRPr sz="3600">
        <a:latin typeface="+mn-lt"/>
        <a:ea typeface="+mn-ea"/>
        <a:cs typeface="+mn-cs"/>
        <a:sym typeface="SF Pro Display Regular"/>
      </a:defRPr>
    </a:lvl3pPr>
    <a:lvl4pPr indent="685800" defTabSz="2438400" latinLnBrk="0">
      <a:defRPr sz="3600">
        <a:latin typeface="+mn-lt"/>
        <a:ea typeface="+mn-ea"/>
        <a:cs typeface="+mn-cs"/>
        <a:sym typeface="SF Pro Display Regular"/>
      </a:defRPr>
    </a:lvl4pPr>
    <a:lvl5pPr indent="914400" defTabSz="2438400" latinLnBrk="0">
      <a:defRPr sz="3600">
        <a:latin typeface="+mn-lt"/>
        <a:ea typeface="+mn-ea"/>
        <a:cs typeface="+mn-cs"/>
        <a:sym typeface="SF Pro Display Regular"/>
      </a:defRPr>
    </a:lvl5pPr>
    <a:lvl6pPr indent="1143000" defTabSz="2438400" latinLnBrk="0">
      <a:defRPr sz="3600">
        <a:latin typeface="+mn-lt"/>
        <a:ea typeface="+mn-ea"/>
        <a:cs typeface="+mn-cs"/>
        <a:sym typeface="SF Pro Display Regular"/>
      </a:defRPr>
    </a:lvl6pPr>
    <a:lvl7pPr indent="1371600" defTabSz="2438400" latinLnBrk="0">
      <a:defRPr sz="3600">
        <a:latin typeface="+mn-lt"/>
        <a:ea typeface="+mn-ea"/>
        <a:cs typeface="+mn-cs"/>
        <a:sym typeface="SF Pro Display Regular"/>
      </a:defRPr>
    </a:lvl7pPr>
    <a:lvl8pPr indent="1600200" defTabSz="2438400" latinLnBrk="0">
      <a:defRPr sz="3600">
        <a:latin typeface="+mn-lt"/>
        <a:ea typeface="+mn-ea"/>
        <a:cs typeface="+mn-cs"/>
        <a:sym typeface="SF Pro Display Regular"/>
      </a:defRPr>
    </a:lvl8pPr>
    <a:lvl9pPr indent="1828800" defTabSz="2438400" latinLnBrk="0">
      <a:defRPr sz="3600">
        <a:latin typeface="+mn-lt"/>
        <a:ea typeface="+mn-ea"/>
        <a:cs typeface="+mn-cs"/>
        <a:sym typeface="SF Pro Display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Attributes defines additional information to an element.</a:t>
            </a:r>
          </a:p>
          <a:p>
            <a:pPr marL="200526" indent="-200526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Attributes are always written inside the opening tags and sits as a key/value pair.</a:t>
            </a:r>
          </a:p>
          <a:p>
            <a:pPr marL="200526" indent="-200526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An attribute key can have multiple value, each separated by a “space [ ]”</a:t>
            </a:r>
          </a:p>
          <a:p>
            <a:pPr marL="200526" indent="-200526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 tag can also have any number of space separated attribute of key/value pair.</a:t>
            </a:r>
          </a:p>
          <a:p>
            <a:pPr marL="200526" indent="-200526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Attributes are system defined, however since the inception of HTML5.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t>Module Grading standards in the U.K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60421" indent="-160421" defTabSz="914400">
              <a:buSzPct val="100000"/>
              <a:buChar char="•"/>
              <a:defRPr sz="1600"/>
            </a:pPr>
            <a:r>
              <a:t>Client-side is basically from where you access the server.</a:t>
            </a:r>
          </a:p>
          <a:p>
            <a:pPr marL="160421" indent="-160421" defTabSz="914400">
              <a:buSzPct val="100000"/>
              <a:buChar char="•"/>
              <a:defRPr sz="1600"/>
            </a:pPr>
            <a:r>
              <a:t>A user uses client-side software such as Google Chrome to send and receive requests to and from the server.</a:t>
            </a:r>
          </a:p>
          <a:p>
            <a:pPr marL="160421" indent="-160421" defTabSz="914400">
              <a:buSzPct val="100000"/>
              <a:buChar char="•"/>
              <a:defRPr sz="1600"/>
            </a:pPr>
            <a:r>
              <a:t>The request received can be in a form of HTML, content or JSON APIs.</a:t>
            </a:r>
          </a:p>
          <a:p>
            <a:pPr marL="160421" indent="-160421" defTabSz="914400">
              <a:buSzPct val="100000"/>
              <a:buChar char="•"/>
              <a:defRPr sz="1600"/>
            </a:pPr>
            <a:r>
              <a:t>Client-side or front end scripting is a technique or languages that runs in the client-side software.</a:t>
            </a:r>
          </a:p>
          <a:p>
            <a:pPr marL="160421" indent="-160421" defTabSz="914400">
              <a:buSzPct val="100000"/>
              <a:buChar char="•"/>
              <a:defRPr sz="1600"/>
            </a:pPr>
            <a:r>
              <a:t>Some of the examples of client side languages are HTML and JavaScript.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This allows you to write structural/markup codes for your webpage.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Creates a structure/skeleton for your webpage.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Without styling and interaction, HTML does not look useful.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HTML5 is a semantic markup language.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The language has tags, elements and attributes.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29845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This allows you to add styling to your HTML structure.</a:t>
            </a:r>
          </a:p>
          <a:p>
            <a:pPr marL="457200" indent="-29845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The CSS has selectors, properties and values.</a:t>
            </a:r>
          </a:p>
          <a:p>
            <a:pPr marL="457200" indent="-29845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Styling is done by targeting the given selector.</a:t>
            </a:r>
          </a:p>
          <a:p>
            <a:pPr marL="457200" indent="-29845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CSS Selectors can either be element, classes, ids or attributes.</a:t>
            </a:r>
          </a:p>
          <a:p>
            <a:pPr marL="457200" indent="-29845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CSS is used give layouts to your structure using the Box Model.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This allows you to add some functionality and interaction to your web application.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JavaScript is a scripting language, which means you don’t have to render or compile it like Java.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It is a client side scripting language. It runs on browser itself.</a:t>
            </a:r>
          </a:p>
          <a:p>
            <a:pPr marL="203200" indent="-203200" defTabSz="9144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JavaScript itself is based on objects and prototypes.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First you will need a text-editor like notepad, notepad++ or code-editors like “Sublime text”, “Dreamweaver”, “Atom”, etc.</a:t>
            </a:r>
          </a:p>
          <a:p>
            <a:pPr marL="20320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Your every html document needs to start with a </a:t>
            </a:r>
            <a:r>
              <a:rPr>
                <a:latin typeface="SF Pro Display Bold"/>
                <a:ea typeface="SF Pro Display Bold"/>
                <a:cs typeface="SF Pro Display Bold"/>
                <a:sym typeface="SF Pro Display Bold"/>
              </a:rPr>
              <a:t>DOCTYPE </a:t>
            </a:r>
            <a:r>
              <a:t>declaration.</a:t>
            </a:r>
          </a:p>
          <a:p>
            <a:pPr marL="20320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/>
            </a:pPr>
            <a:r>
              <a:t>DOCTYPE declaration is a way of telling your browser which version of html is your document following.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955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An html document is divided into two sections enclosed by the &lt;html&gt; tag itself. The “head” and “body”.</a:t>
            </a:r>
          </a:p>
          <a:p>
            <a:pPr marL="20955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The &lt;head&gt; element is a container for metadata (data about data).</a:t>
            </a:r>
            <a:br/>
            <a:r>
              <a:t>The following tags describes metadata: &lt;title&gt;, &lt;style&gt;, &lt;meta&gt;, &lt;link&gt; and &lt;script&gt;.</a:t>
            </a:r>
          </a:p>
          <a:p>
            <a:pPr marL="20955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The &lt;body&gt; element is where all your other html elements (tags and contents) go.</a:t>
            </a:r>
          </a:p>
          <a:p>
            <a:pPr marL="209550" indent="-203200">
              <a:buClr>
                <a:srgbClr val="000000"/>
              </a:buClr>
              <a:buSzPts val="1600"/>
              <a:buFont typeface="SF Pro Display Regular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The tags inside the &lt;head&gt; element is not shown where as elements inside the &lt;body&gt; element is visible to the users via the web browsers.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Shape 2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Note: All your html documents must be saved with a “</a:t>
            </a:r>
            <a:r>
              <a:rPr>
                <a:solidFill>
                  <a:srgbClr val="FE9331"/>
                </a:solidFill>
              </a:rPr>
              <a:t>.html</a:t>
            </a:r>
            <a:r>
              <a:t>” extension.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3200" indent="-203200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Tags are the basic structure of an HTML document which surrounds contents and apply meaning to it.</a:t>
            </a:r>
          </a:p>
          <a:p>
            <a:pPr marL="203200" indent="-203200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Tags tend to not do much more than mark the beginning and end of an element.</a:t>
            </a:r>
            <a:br/>
            <a:r>
              <a:t>Example: </a:t>
            </a:r>
            <a:r>
              <a:rPr>
                <a:latin typeface="SF Pro Display Bold"/>
                <a:ea typeface="SF Pro Display Bold"/>
                <a:cs typeface="SF Pro Display Bold"/>
                <a:sym typeface="SF Pro Display Bold"/>
              </a:rPr>
              <a:t>&lt;h1&gt;&lt;/h1&gt;</a:t>
            </a:r>
          </a:p>
          <a:p>
            <a:pPr marL="203200" indent="-203200">
              <a:buSzPct val="100000"/>
              <a:buChar char="•"/>
              <a:defRPr sz="1600">
                <a:solidFill>
                  <a:schemeClr val="accent2">
                    <a:lumOff val="21764"/>
                  </a:schemeClr>
                </a:solidFill>
              </a:defRPr>
            </a:pPr>
            <a:r>
              <a:t>There are some tags that do not need closing. Such tags does not wrap any content between them.</a:t>
            </a:r>
            <a:br/>
            <a:r>
              <a:t>Example: </a:t>
            </a:r>
            <a:r>
              <a:rPr>
                <a:latin typeface="SF Pro Display Bold"/>
                <a:ea typeface="SF Pro Display Bold"/>
                <a:cs typeface="SF Pro Display Bold"/>
                <a:sym typeface="SF Pro Display Bold"/>
              </a:rPr>
              <a:t>&lt;br&gt;, &lt;img&gt;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49092" y="11520328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marL="609600" indent="-3810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31199" y="2949666"/>
            <a:ext cx="22721602" cy="52360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32000"/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8405933"/>
            <a:ext cx="22721602" cy="34688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100000"/>
              </a:lnSpc>
              <a:defRPr sz="9600"/>
            </a:lvl1pPr>
          </a:lstStyle>
          <a:p>
            <a:r>
              <a:t>Title Text</a:t>
            </a:r>
          </a:p>
        </p:txBody>
      </p:sp>
      <p:pic>
        <p:nvPicPr>
          <p:cNvPr id="3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1pPr>
            <a:lvl2pPr marL="15240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2pPr>
            <a:lvl3pPr marL="19812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3pPr>
            <a:lvl4pPr marL="24384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4pPr>
            <a:lvl5pPr marL="28956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Google Shape;29;p46"/>
          <p:cNvSpPr txBox="1">
            <a:spLocks noGrp="1"/>
          </p:cNvSpPr>
          <p:nvPr>
            <p:ph type="body" sz="half" idx="21"/>
          </p:nvPr>
        </p:nvSpPr>
        <p:spPr>
          <a:xfrm>
            <a:off x="12886400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/>
          <a:p>
            <a: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pPr>
            <a:endParaRPr/>
          </a:p>
        </p:txBody>
      </p:sp>
      <p:pic>
        <p:nvPicPr>
          <p:cNvPr id="61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7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lIns="243799" tIns="243799" rIns="243799" bIns="243799" anchor="b"/>
          <a:lstStyle>
            <a:lvl1pPr>
              <a:lnSpc>
                <a:spcPct val="10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 lIns="243799" tIns="243799" rIns="243799" bIns="243799"/>
          <a:lstStyle>
            <a:lvl1pPr marL="9652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1pPr>
            <a:lvl2pPr marL="14224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2pPr>
            <a:lvl3pPr marL="18796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3pPr>
            <a:lvl4pPr marL="23368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4pPr>
            <a:lvl5pPr marL="27940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4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307333" y="1200399"/>
            <a:ext cx="16980801" cy="109088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lnSpc>
                <a:spcPct val="100000"/>
              </a:lnSpc>
              <a:defRPr sz="12800"/>
            </a:lvl1pPr>
          </a:lstStyle>
          <a:p>
            <a:r>
              <a:t>Title Text</a:t>
            </a:r>
          </a:p>
        </p:txBody>
      </p:sp>
      <p:pic>
        <p:nvPicPr>
          <p:cNvPr id="95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42;p50"/>
          <p:cNvSpPr/>
          <p:nvPr/>
        </p:nvSpPr>
        <p:spPr>
          <a:xfrm>
            <a:off x="12192000" y="-334"/>
            <a:ext cx="12192000" cy="13716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707999" y="3288466"/>
            <a:ext cx="10787202" cy="39528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7999" y="7474866"/>
            <a:ext cx="10787202" cy="3293602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45;p50"/>
          <p:cNvSpPr txBox="1">
            <a:spLocks noGrp="1"/>
          </p:cNvSpPr>
          <p:nvPr>
            <p:ph type="body" sz="half" idx="21"/>
          </p:nvPr>
        </p:nvSpPr>
        <p:spPr>
          <a:xfrm>
            <a:off x="13172000" y="1930866"/>
            <a:ext cx="10232001" cy="9853601"/>
          </a:xfrm>
          <a:prstGeom prst="rect">
            <a:avLst/>
          </a:prstGeom>
        </p:spPr>
        <p:txBody>
          <a:bodyPr lIns="243799" tIns="243799" rIns="243799" bIns="243799" anchor="ctr"/>
          <a:lstStyle/>
          <a:p>
            <a: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pPr>
            <a:endParaRPr/>
          </a:p>
        </p:txBody>
      </p:sp>
      <p:pic>
        <p:nvPicPr>
          <p:cNvPr id="109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399" y="730250"/>
            <a:ext cx="21031201" cy="2651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399" y="3651250"/>
            <a:ext cx="21031201" cy="8702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Google Shape;71;p2" descr="Google Shape;71;p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71441" y="8125798"/>
            <a:ext cx="5612563" cy="559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74;p2" descr="Google Shape;74;p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989737" y="12180050"/>
            <a:ext cx="1717864" cy="1795701"/>
          </a:xfrm>
          <a:prstGeom prst="rect">
            <a:avLst/>
          </a:prstGeom>
          <a:ln w="25400">
            <a:miter lim="400000"/>
          </a:ln>
        </p:spPr>
        <p:txBody>
          <a:bodyPr wrap="none" lIns="91399" tIns="91399" rIns="91399" bIns="91399" anchor="ctr">
            <a:normAutofit/>
          </a:bodyPr>
          <a:lstStyle>
            <a:lvl1pPr algn="r">
              <a:defRPr sz="10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1pPr>
      <a:lvl2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2pPr>
      <a:lvl3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3pPr>
      <a:lvl4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4pPr>
      <a:lvl5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5pPr>
      <a:lvl6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6pPr>
      <a:lvl7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7pPr>
      <a:lvl8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8pPr>
      <a:lvl9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9pPr>
    </p:titleStyle>
    <p:bodyStyle>
      <a:lvl1pPr marL="986366" marR="0" indent="-846666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1pPr>
      <a:lvl2pPr marL="1685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2pPr>
      <a:lvl3pPr marL="2142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3pPr>
      <a:lvl4pPr marL="2599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4pPr>
      <a:lvl5pPr marL="30570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5pPr>
      <a:lvl6pPr marL="35142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6pPr>
      <a:lvl7pPr marL="3971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7pPr>
      <a:lvl8pPr marL="4428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8pPr>
      <a:lvl9pPr marL="4885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tif"/><Relationship Id="rId4" Type="http://schemas.openxmlformats.org/officeDocument/2006/relationships/image" Target="../media/image44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intro.asp/" TargetMode="External"/><Relationship Id="rId2" Type="http://schemas.openxmlformats.org/officeDocument/2006/relationships/hyperlink" Target="http://html5docto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utorialspoint.com/html5/index.ht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ello  Welcome!"/>
          <p:cNvSpPr txBox="1"/>
          <p:nvPr/>
        </p:nvSpPr>
        <p:spPr>
          <a:xfrm>
            <a:off x="4515599" y="4611324"/>
            <a:ext cx="15352803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>
            <a:normAutofit/>
          </a:bodyPr>
          <a:lstStyle/>
          <a:p>
            <a:pPr algn="ctr" defTabSz="2389632">
              <a:lnSpc>
                <a:spcPct val="80000"/>
              </a:lnSpc>
              <a:defRPr sz="10388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Hello </a:t>
            </a:r>
            <a:br/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Welcome!</a:t>
            </a:r>
          </a:p>
        </p:txBody>
      </p:sp>
      <p:sp>
        <p:nvSpPr>
          <p:cNvPr id="155" name="Google Shape;73;p2"/>
          <p:cNvSpPr txBox="1"/>
          <p:nvPr/>
        </p:nvSpPr>
        <p:spPr>
          <a:xfrm>
            <a:off x="6273203" y="8353444"/>
            <a:ext cx="11837594" cy="12018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Lecture Week One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etting to know HTML"/>
          <p:cNvSpPr txBox="1"/>
          <p:nvPr/>
        </p:nvSpPr>
        <p:spPr>
          <a:xfrm>
            <a:off x="4330700" y="2070100"/>
            <a:ext cx="15722601" cy="172720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Getting to know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HTML</a:t>
            </a:r>
          </a:p>
        </p:txBody>
      </p:sp>
      <p:sp>
        <p:nvSpPr>
          <p:cNvPr id="218" name="Google Shape;73;p2"/>
          <p:cNvSpPr txBox="1"/>
          <p:nvPr/>
        </p:nvSpPr>
        <p:spPr>
          <a:xfrm>
            <a:off x="6273203" y="3794144"/>
            <a:ext cx="11837594" cy="12018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The Language of the Web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561" y="5186367"/>
            <a:ext cx="8688877" cy="7488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91" y="1653454"/>
            <a:ext cx="13808418" cy="1095764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he…"/>
          <p:cNvSpPr txBox="1"/>
          <p:nvPr/>
        </p:nvSpPr>
        <p:spPr>
          <a:xfrm>
            <a:off x="1054100" y="5463455"/>
            <a:ext cx="6735632" cy="333764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The </a:t>
            </a:r>
          </a:p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Internet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at does the web Server do?"/>
          <p:cNvSpPr txBox="1"/>
          <p:nvPr/>
        </p:nvSpPr>
        <p:spPr>
          <a:xfrm>
            <a:off x="4582438" y="1628055"/>
            <a:ext cx="15219124" cy="17703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1853183">
              <a:lnSpc>
                <a:spcPct val="80000"/>
              </a:lnSpc>
              <a:defRPr sz="8056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does the web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Server </a:t>
            </a:r>
            <a:r>
              <a:t>do? 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200400"/>
            <a:ext cx="20726400" cy="970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does the web browser do?"/>
          <p:cNvSpPr txBox="1"/>
          <p:nvPr/>
        </p:nvSpPr>
        <p:spPr>
          <a:xfrm>
            <a:off x="4582438" y="2466255"/>
            <a:ext cx="15219124" cy="17703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1755648">
              <a:lnSpc>
                <a:spcPct val="80000"/>
              </a:lnSpc>
              <a:defRPr sz="7632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does the web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browser </a:t>
            </a:r>
            <a:r>
              <a:t>do? 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5327650"/>
            <a:ext cx="19786600" cy="600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does the web browser do?"/>
          <p:cNvSpPr txBox="1"/>
          <p:nvPr/>
        </p:nvSpPr>
        <p:spPr>
          <a:xfrm>
            <a:off x="4582438" y="2466255"/>
            <a:ext cx="15219124" cy="17703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1755648">
              <a:lnSpc>
                <a:spcPct val="80000"/>
              </a:lnSpc>
              <a:defRPr sz="7632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does the web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browser </a:t>
            </a:r>
            <a:r>
              <a:t>do? 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5327650"/>
            <a:ext cx="19786600" cy="600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What you write (the html)"/>
          <p:cNvSpPr txBox="1"/>
          <p:nvPr/>
        </p:nvSpPr>
        <p:spPr>
          <a:xfrm>
            <a:off x="12418338" y="5421670"/>
            <a:ext cx="8445501" cy="287266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you write (the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html)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3067050"/>
            <a:ext cx="8445500" cy="836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2768600"/>
            <a:ext cx="11417300" cy="8712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What the browser create"/>
          <p:cNvSpPr txBox="1"/>
          <p:nvPr/>
        </p:nvSpPr>
        <p:spPr>
          <a:xfrm>
            <a:off x="12977138" y="5427069"/>
            <a:ext cx="8445501" cy="339526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23872">
              <a:lnSpc>
                <a:spcPct val="80000"/>
              </a:lnSpc>
              <a:defRPr sz="8798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the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browser </a:t>
            </a:r>
            <a:r>
              <a:t>create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180;p14" descr="Google Shape;180;p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/>
          <a:srcRect b="23241"/>
          <a:stretch>
            <a:fillRect/>
          </a:stretch>
        </p:blipFill>
        <p:spPr>
          <a:xfrm>
            <a:off x="1402628" y="4435475"/>
            <a:ext cx="15341601" cy="928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5"/>
          <a:srcRect b="47221"/>
          <a:stretch>
            <a:fillRect/>
          </a:stretch>
        </p:blipFill>
        <p:spPr>
          <a:xfrm>
            <a:off x="9029700" y="6652111"/>
            <a:ext cx="15354300" cy="7044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html5-logo-31819.png" descr="html5-logo-3181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9081" y="3543722"/>
            <a:ext cx="5918201" cy="2667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How complex the html code can be?"/>
          <p:cNvSpPr txBox="1"/>
          <p:nvPr/>
        </p:nvSpPr>
        <p:spPr>
          <a:xfrm>
            <a:off x="1463867" y="2593255"/>
            <a:ext cx="15219124" cy="177033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1584959">
              <a:lnSpc>
                <a:spcPct val="80000"/>
              </a:lnSpc>
              <a:defRPr sz="6889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How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complex </a:t>
            </a:r>
            <a:r>
              <a:t>the html code can be?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29;p18"/>
          <p:cNvSpPr txBox="1"/>
          <p:nvPr/>
        </p:nvSpPr>
        <p:spPr>
          <a:xfrm>
            <a:off x="6109933" y="7615179"/>
            <a:ext cx="9070401" cy="792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40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HTML (Hyper Text Markup Language)</a:t>
            </a:r>
          </a:p>
        </p:txBody>
      </p:sp>
      <p:pic>
        <p:nvPicPr>
          <p:cNvPr id="248" name="Google Shape;230;p18" descr="Google Shape;230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80" y="3290735"/>
            <a:ext cx="4299529" cy="9213276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What are Web Pages made of?"/>
          <p:cNvSpPr txBox="1"/>
          <p:nvPr/>
        </p:nvSpPr>
        <p:spPr>
          <a:xfrm>
            <a:off x="5903019" y="5252819"/>
            <a:ext cx="16784470" cy="17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are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Web Pages </a:t>
            </a:r>
            <a:r>
              <a:t>made of?</a:t>
            </a:r>
          </a:p>
        </p:txBody>
      </p:sp>
      <p:sp>
        <p:nvSpPr>
          <p:cNvPr id="250" name="Google Shape;229;p18"/>
          <p:cNvSpPr txBox="1"/>
          <p:nvPr/>
        </p:nvSpPr>
        <p:spPr>
          <a:xfrm>
            <a:off x="6109933" y="8238840"/>
            <a:ext cx="14592299" cy="13131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marL="914400" indent="-914400">
              <a:defRPr sz="7400" b="1">
                <a:solidFill>
                  <a:schemeClr val="accent2">
                    <a:lumOff val="21764"/>
                  </a:schemeClr>
                </a:solidFill>
                <a:latin typeface="SFProDisplay-Regular"/>
                <a:ea typeface="SFProDisplay-Regular"/>
                <a:cs typeface="SFProDisplay-Regular"/>
                <a:sym typeface="SFProDisplay-Regular"/>
              </a:defRPr>
            </a:lvl1pPr>
          </a:lstStyle>
          <a:p>
            <a:r>
              <a:t>HTML are Structure or Skeleton</a:t>
            </a:r>
          </a:p>
        </p:txBody>
      </p:sp>
      <p:pic>
        <p:nvPicPr>
          <p:cNvPr id="251" name="html5-logo-31819.png" descr="html5-logo-31819.png"/>
          <p:cNvPicPr>
            <a:picLocks noChangeAspect="1"/>
          </p:cNvPicPr>
          <p:nvPr/>
        </p:nvPicPr>
        <p:blipFill>
          <a:blip r:embed="rId4"/>
          <a:srcRect r="71407"/>
          <a:stretch>
            <a:fillRect/>
          </a:stretch>
        </p:blipFill>
        <p:spPr>
          <a:xfrm>
            <a:off x="6051489" y="2286323"/>
            <a:ext cx="1692191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42;p19" descr="Google Shape;242;p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180" y="3205978"/>
            <a:ext cx="4299529" cy="10236975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What are Web Pages made of?"/>
          <p:cNvSpPr txBox="1"/>
          <p:nvPr/>
        </p:nvSpPr>
        <p:spPr>
          <a:xfrm>
            <a:off x="5903019" y="5252819"/>
            <a:ext cx="16784470" cy="17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are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Web Pages </a:t>
            </a:r>
            <a:r>
              <a:t>made of?</a:t>
            </a:r>
          </a:p>
        </p:txBody>
      </p:sp>
      <p:sp>
        <p:nvSpPr>
          <p:cNvPr id="257" name="Google Shape;229;p18"/>
          <p:cNvSpPr txBox="1"/>
          <p:nvPr/>
        </p:nvSpPr>
        <p:spPr>
          <a:xfrm>
            <a:off x="6109933" y="7615179"/>
            <a:ext cx="9734031" cy="792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4000" b="1">
                <a:latin typeface="SFProDisplay-Regular"/>
                <a:ea typeface="SFProDisplay-Regular"/>
                <a:cs typeface="SFProDisplay-Regular"/>
                <a:sym typeface="SFProDisplay-Regular"/>
              </a:defRPr>
            </a:lvl1pPr>
          </a:lstStyle>
          <a:p>
            <a:r>
              <a:t>CSS (Cascading Style Sheets)</a:t>
            </a:r>
          </a:p>
        </p:txBody>
      </p:sp>
      <p:sp>
        <p:nvSpPr>
          <p:cNvPr id="258" name="Google Shape;229;p18"/>
          <p:cNvSpPr txBox="1"/>
          <p:nvPr/>
        </p:nvSpPr>
        <p:spPr>
          <a:xfrm>
            <a:off x="6275033" y="8353140"/>
            <a:ext cx="13641722" cy="1300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marL="914400" indent="-914400">
              <a:defRPr sz="7400">
                <a:solidFill>
                  <a:schemeClr val="accent2">
                    <a:lumOff val="21764"/>
                  </a:schemeClr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CSS is Styling</a:t>
            </a:r>
          </a:p>
        </p:txBody>
      </p:sp>
      <p:pic>
        <p:nvPicPr>
          <p:cNvPr id="259" name="html5-logo-31819.png" descr="html5-logo-31819.png"/>
          <p:cNvPicPr>
            <a:picLocks noChangeAspect="1"/>
          </p:cNvPicPr>
          <p:nvPr/>
        </p:nvPicPr>
        <p:blipFill>
          <a:blip r:embed="rId4"/>
          <a:srcRect l="35112" r="35112"/>
          <a:stretch>
            <a:fillRect/>
          </a:stretch>
        </p:blipFill>
        <p:spPr>
          <a:xfrm>
            <a:off x="5837569" y="2415963"/>
            <a:ext cx="1762103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"/>
          <p:cNvGrpSpPr/>
          <p:nvPr/>
        </p:nvGrpSpPr>
        <p:grpSpPr>
          <a:xfrm>
            <a:off x="3022755" y="4388790"/>
            <a:ext cx="18135290" cy="6081420"/>
            <a:chOff x="0" y="0"/>
            <a:chExt cx="18135288" cy="6081419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12956" cy="6081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4524" y="43872"/>
              <a:ext cx="5393776" cy="5475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/>
            <a:srcRect t="3687" b="10560"/>
            <a:stretch>
              <a:fillRect/>
            </a:stretch>
          </p:blipFill>
          <p:spPr>
            <a:xfrm>
              <a:off x="12110244" y="0"/>
              <a:ext cx="6025045" cy="5564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53;p20" descr="Google Shape;253;p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1" y="3750122"/>
            <a:ext cx="5093769" cy="8365677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What are Web Pages made of?"/>
          <p:cNvSpPr txBox="1"/>
          <p:nvPr/>
        </p:nvSpPr>
        <p:spPr>
          <a:xfrm>
            <a:off x="5903019" y="5252819"/>
            <a:ext cx="16784470" cy="17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are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Web Pages </a:t>
            </a:r>
            <a:r>
              <a:t>made of?</a:t>
            </a:r>
          </a:p>
        </p:txBody>
      </p:sp>
      <p:sp>
        <p:nvSpPr>
          <p:cNvPr id="265" name="Google Shape;229;p18"/>
          <p:cNvSpPr txBox="1"/>
          <p:nvPr/>
        </p:nvSpPr>
        <p:spPr>
          <a:xfrm>
            <a:off x="6109933" y="7615179"/>
            <a:ext cx="7292128" cy="792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>
              <a:defRPr sz="40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Javascript</a:t>
            </a:r>
          </a:p>
        </p:txBody>
      </p:sp>
      <p:sp>
        <p:nvSpPr>
          <p:cNvPr id="266" name="Google Shape;229;p18"/>
          <p:cNvSpPr txBox="1"/>
          <p:nvPr/>
        </p:nvSpPr>
        <p:spPr>
          <a:xfrm>
            <a:off x="6109933" y="8238840"/>
            <a:ext cx="13641722" cy="1300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>
            <a:lvl1pPr marL="914400" indent="-914400">
              <a:defRPr sz="7400">
                <a:solidFill>
                  <a:schemeClr val="accent2">
                    <a:lumOff val="21764"/>
                  </a:schemeClr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JS is Functionality &amp; Interaction</a:t>
            </a:r>
          </a:p>
        </p:txBody>
      </p:sp>
      <p:pic>
        <p:nvPicPr>
          <p:cNvPr id="267" name="html5-logo-31819.png" descr="html5-logo-31819.png"/>
          <p:cNvPicPr>
            <a:picLocks noChangeAspect="1"/>
          </p:cNvPicPr>
          <p:nvPr/>
        </p:nvPicPr>
        <p:blipFill>
          <a:blip r:embed="rId4"/>
          <a:srcRect l="71772"/>
          <a:stretch>
            <a:fillRect/>
          </a:stretch>
        </p:blipFill>
        <p:spPr>
          <a:xfrm>
            <a:off x="5953920" y="2415963"/>
            <a:ext cx="1670579" cy="266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330;p26"/>
          <p:cNvSpPr txBox="1"/>
          <p:nvPr/>
        </p:nvSpPr>
        <p:spPr>
          <a:xfrm>
            <a:off x="2326565" y="6495817"/>
            <a:ext cx="11150601" cy="1795701"/>
          </a:xfrm>
          <a:prstGeom prst="rect">
            <a:avLst/>
          </a:prstGeom>
          <a:solidFill>
            <a:srgbClr val="EEEEE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>
              <a:defRPr sz="10600">
                <a:solidFill>
                  <a:srgbClr val="999999"/>
                </a:solidFill>
              </a:defRPr>
            </a:pPr>
            <a:r>
              <a:t>&lt;</a:t>
            </a:r>
            <a:r>
              <a:rPr>
                <a:solidFill>
                  <a:srgbClr val="669900"/>
                </a:solidFill>
              </a:rPr>
              <a:t>!DOCTYPE</a:t>
            </a:r>
            <a:r>
              <a:rPr>
                <a:solidFill>
                  <a:srgbClr val="D2D2D2"/>
                </a:solidFill>
              </a:rPr>
              <a:t> </a:t>
            </a:r>
            <a:r>
              <a:rPr>
                <a:solidFill>
                  <a:srgbClr val="863A64"/>
                </a:solidFill>
              </a:rPr>
              <a:t>html</a:t>
            </a:r>
            <a:r>
              <a:t>&gt;</a:t>
            </a:r>
          </a:p>
        </p:txBody>
      </p:sp>
      <p:sp>
        <p:nvSpPr>
          <p:cNvPr id="272" name="Writing your first html page..."/>
          <p:cNvSpPr txBox="1"/>
          <p:nvPr/>
        </p:nvSpPr>
        <p:spPr>
          <a:xfrm>
            <a:off x="2326565" y="2824305"/>
            <a:ext cx="19723101" cy="2044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Writing your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first html page...</a:t>
            </a:r>
          </a:p>
        </p:txBody>
      </p:sp>
      <p:sp>
        <p:nvSpPr>
          <p:cNvPr id="273" name="Document type declaration."/>
          <p:cNvSpPr txBox="1"/>
          <p:nvPr/>
        </p:nvSpPr>
        <p:spPr>
          <a:xfrm>
            <a:off x="2326565" y="5207000"/>
            <a:ext cx="8544780" cy="10947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marL="914400" indent="-800100">
              <a:defRPr sz="56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r>
              <a:t>Document type declaration.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340;p27"/>
          <p:cNvSpPr txBox="1"/>
          <p:nvPr/>
        </p:nvSpPr>
        <p:spPr>
          <a:xfrm>
            <a:off x="1358900" y="3807138"/>
            <a:ext cx="16502719" cy="1249601"/>
          </a:xfrm>
          <a:prstGeom prst="rect">
            <a:avLst/>
          </a:prstGeom>
          <a:solidFill>
            <a:srgbClr val="EEEEE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>
              <a:defRPr sz="7000">
                <a:solidFill>
                  <a:srgbClr val="999999"/>
                </a:solidFill>
              </a:defRPr>
            </a:pPr>
            <a:r>
              <a:t>&lt;</a:t>
            </a:r>
            <a:r>
              <a:rPr>
                <a:solidFill>
                  <a:srgbClr val="863A64"/>
                </a:solidFill>
              </a:rPr>
              <a:t>head</a:t>
            </a:r>
            <a:r>
              <a:t>&gt; &lt;title&gt;Page Name &lt;/title&gt; &lt;/</a:t>
            </a:r>
            <a:r>
              <a:rPr>
                <a:solidFill>
                  <a:srgbClr val="863A64"/>
                </a:solidFill>
              </a:rPr>
              <a:t>head</a:t>
            </a:r>
            <a:r>
              <a:t>&gt; </a:t>
            </a:r>
          </a:p>
        </p:txBody>
      </p:sp>
      <p:sp>
        <p:nvSpPr>
          <p:cNvPr id="278" name="Google Shape;340;p27"/>
          <p:cNvSpPr txBox="1"/>
          <p:nvPr/>
        </p:nvSpPr>
        <p:spPr>
          <a:xfrm>
            <a:off x="1358900" y="7188200"/>
            <a:ext cx="16502719" cy="5516800"/>
          </a:xfrm>
          <a:prstGeom prst="rect">
            <a:avLst/>
          </a:prstGeom>
          <a:solidFill>
            <a:srgbClr val="EEEEEE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spAutoFit/>
          </a:bodyPr>
          <a:lstStyle/>
          <a:p>
            <a:pPr>
              <a:defRPr sz="7000">
                <a:solidFill>
                  <a:srgbClr val="999999"/>
                </a:solidFill>
              </a:defRPr>
            </a:pPr>
            <a:r>
              <a:t>&lt;</a:t>
            </a:r>
            <a:r>
              <a:rPr>
                <a:solidFill>
                  <a:srgbClr val="863A64"/>
                </a:solidFill>
              </a:rPr>
              <a:t>body</a:t>
            </a:r>
            <a:r>
              <a:t>&gt;</a:t>
            </a:r>
          </a:p>
          <a:p>
            <a:pPr>
              <a:defRPr sz="7000">
                <a:solidFill>
                  <a:srgbClr val="999999"/>
                </a:solidFill>
              </a:defRPr>
            </a:pPr>
            <a:r>
              <a:t>&lt;h1&gt;Hello Class!&lt;/h1&gt; </a:t>
            </a:r>
          </a:p>
          <a:p>
            <a:pPr>
              <a:defRPr sz="7000">
                <a:solidFill>
                  <a:srgbClr val="999999"/>
                </a:solidFill>
              </a:defRPr>
            </a:pPr>
            <a:r>
              <a:t>&lt;p&gt; elements inside the “body’ element is visible to the users via the web browsers.</a:t>
            </a:r>
          </a:p>
          <a:p>
            <a:pPr>
              <a:defRPr sz="7000">
                <a:solidFill>
                  <a:srgbClr val="999999"/>
                </a:solidFill>
              </a:defRPr>
            </a:pPr>
            <a:r>
              <a:t>&lt;/</a:t>
            </a:r>
            <a:r>
              <a:rPr>
                <a:solidFill>
                  <a:srgbClr val="863A64"/>
                </a:solidFill>
              </a:rPr>
              <a:t>body</a:t>
            </a:r>
            <a:r>
              <a:t>&gt; </a:t>
            </a:r>
          </a:p>
        </p:txBody>
      </p:sp>
      <p:sp>
        <p:nvSpPr>
          <p:cNvPr id="279" name="The head"/>
          <p:cNvSpPr txBox="1"/>
          <p:nvPr/>
        </p:nvSpPr>
        <p:spPr>
          <a:xfrm>
            <a:off x="1358900" y="2367105"/>
            <a:ext cx="6214901" cy="15993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1853183">
              <a:lnSpc>
                <a:spcPct val="80000"/>
              </a:lnSpc>
              <a:defRPr sz="8056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The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head</a:t>
            </a:r>
          </a:p>
        </p:txBody>
      </p:sp>
      <p:sp>
        <p:nvSpPr>
          <p:cNvPr id="280" name="And body"/>
          <p:cNvSpPr txBox="1"/>
          <p:nvPr/>
        </p:nvSpPr>
        <p:spPr>
          <a:xfrm>
            <a:off x="1358900" y="5651500"/>
            <a:ext cx="5035969" cy="15993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1853183">
              <a:lnSpc>
                <a:spcPct val="80000"/>
              </a:lnSpc>
              <a:defRPr sz="8056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And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body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356;p29"/>
          <p:cNvSpPr txBox="1">
            <a:spLocks noGrp="1"/>
          </p:cNvSpPr>
          <p:nvPr>
            <p:ph type="subTitle" idx="1"/>
          </p:nvPr>
        </p:nvSpPr>
        <p:spPr>
          <a:xfrm>
            <a:off x="1361365" y="4596661"/>
            <a:ext cx="18288001" cy="7604801"/>
          </a:xfrm>
          <a:prstGeom prst="rect">
            <a:avLst/>
          </a:prstGeom>
          <a:solidFill>
            <a:srgbClr val="EEEEEE"/>
          </a:solidFill>
        </p:spPr>
        <p:txBody>
          <a:bodyPr lIns="91399" tIns="91399" rIns="91399" bIns="91399"/>
          <a:lstStyle/>
          <a:p>
            <a:pPr marL="0" indent="0" algn="l">
              <a:defRPr sz="4000">
                <a:solidFill>
                  <a:srgbClr val="999999"/>
                </a:solidFill>
              </a:defRPr>
            </a:pPr>
            <a:r>
              <a:t>&lt;</a:t>
            </a:r>
            <a:r>
              <a:rPr>
                <a:solidFill>
                  <a:srgbClr val="669900"/>
                </a:solidFill>
              </a:rPr>
              <a:t>!DOCTYPE</a:t>
            </a:r>
            <a:r>
              <a:t> </a:t>
            </a:r>
            <a:r>
              <a:rPr>
                <a:solidFill>
                  <a:srgbClr val="863A64"/>
                </a:solidFill>
              </a:rPr>
              <a:t>html</a:t>
            </a:r>
            <a:r>
              <a:t>&gt;</a:t>
            </a:r>
            <a:br/>
            <a:r>
              <a:t>&lt;</a:t>
            </a:r>
            <a:r>
              <a:rPr>
                <a:solidFill>
                  <a:srgbClr val="863A64"/>
                </a:solidFill>
              </a:rPr>
              <a:t>html</a:t>
            </a:r>
            <a:r>
              <a:t>&gt;</a:t>
            </a:r>
            <a:br/>
            <a:r>
              <a:t>	&lt;</a:t>
            </a:r>
            <a:r>
              <a:rPr>
                <a:solidFill>
                  <a:srgbClr val="863A64"/>
                </a:solidFill>
              </a:rPr>
              <a:t>head</a:t>
            </a:r>
            <a:r>
              <a:t>&gt;</a:t>
            </a:r>
            <a:br/>
            <a:r>
              <a:t>		</a:t>
            </a:r>
            <a:r>
              <a:rPr i="1"/>
              <a:t>&lt;!--These will not be shown in the browser--&gt;</a:t>
            </a:r>
            <a:br>
              <a:rPr i="1"/>
            </a:br>
            <a:r>
              <a:t>		&lt;</a:t>
            </a:r>
            <a:r>
              <a:rPr>
                <a:solidFill>
                  <a:srgbClr val="863A64"/>
                </a:solidFill>
              </a:rPr>
              <a:t>meta</a:t>
            </a:r>
            <a:r>
              <a:t> </a:t>
            </a:r>
            <a:r>
              <a:rPr>
                <a:solidFill>
                  <a:srgbClr val="669900"/>
                </a:solidFill>
              </a:rPr>
              <a:t>charset</a:t>
            </a:r>
            <a:r>
              <a:t>=“</a:t>
            </a:r>
            <a:r>
              <a:rPr>
                <a:solidFill>
                  <a:srgbClr val="0077AA"/>
                </a:solidFill>
              </a:rPr>
              <a:t>utf-8</a:t>
            </a:r>
            <a:r>
              <a:t>”&gt;</a:t>
            </a:r>
            <a:br/>
            <a:r>
              <a:t>		&lt;</a:t>
            </a:r>
            <a:r>
              <a:rPr>
                <a:solidFill>
                  <a:srgbClr val="863A64"/>
                </a:solidFill>
              </a:rPr>
              <a:t>title</a:t>
            </a:r>
            <a:r>
              <a:t>&gt;</a:t>
            </a:r>
            <a:r>
              <a:rPr>
                <a:solidFill>
                  <a:srgbClr val="323234"/>
                </a:solidFill>
              </a:rPr>
              <a:t>Hello World!!</a:t>
            </a:r>
            <a:r>
              <a:t>&lt;/</a:t>
            </a:r>
            <a:r>
              <a:rPr>
                <a:solidFill>
                  <a:srgbClr val="863A64"/>
                </a:solidFill>
              </a:rPr>
              <a:t>title</a:t>
            </a:r>
            <a:r>
              <a:t>&gt;</a:t>
            </a:r>
            <a:br/>
            <a:r>
              <a:t>	&lt;/</a:t>
            </a:r>
            <a:r>
              <a:rPr>
                <a:solidFill>
                  <a:srgbClr val="863A64"/>
                </a:solidFill>
              </a:rPr>
              <a:t>head</a:t>
            </a:r>
            <a:r>
              <a:t>&gt;</a:t>
            </a:r>
            <a:br/>
            <a:r>
              <a:t>	&lt;</a:t>
            </a:r>
            <a:r>
              <a:rPr>
                <a:solidFill>
                  <a:srgbClr val="863A64"/>
                </a:solidFill>
              </a:rPr>
              <a:t>body</a:t>
            </a:r>
            <a:r>
              <a:t>&gt;</a:t>
            </a:r>
            <a:br/>
            <a:r>
              <a:t>		</a:t>
            </a:r>
            <a:r>
              <a:rPr i="1"/>
              <a:t>&lt;!--Only this part will be shown in the browser--&gt;</a:t>
            </a:r>
            <a:br>
              <a:rPr i="1"/>
            </a:br>
            <a:r>
              <a:t>		&lt;</a:t>
            </a:r>
            <a:r>
              <a:rPr>
                <a:solidFill>
                  <a:srgbClr val="863A64"/>
                </a:solidFill>
              </a:rPr>
              <a:t>h1</a:t>
            </a:r>
            <a:r>
              <a:t>&gt;</a:t>
            </a:r>
            <a:r>
              <a:rPr>
                <a:solidFill>
                  <a:srgbClr val="323234"/>
                </a:solidFill>
              </a:rPr>
              <a:t>Hello Class</a:t>
            </a:r>
            <a:r>
              <a:t>&lt;/</a:t>
            </a:r>
            <a:r>
              <a:rPr>
                <a:solidFill>
                  <a:srgbClr val="863A64"/>
                </a:solidFill>
              </a:rPr>
              <a:t>h1</a:t>
            </a:r>
            <a:r>
              <a:t>&gt;</a:t>
            </a:r>
            <a:br/>
            <a:r>
              <a:t>	&lt;/</a:t>
            </a:r>
            <a:r>
              <a:rPr>
                <a:solidFill>
                  <a:srgbClr val="863A64"/>
                </a:solidFill>
              </a:rPr>
              <a:t>body</a:t>
            </a:r>
            <a:r>
              <a:t>&gt;</a:t>
            </a:r>
            <a:br/>
            <a:r>
              <a:t>&lt;/</a:t>
            </a:r>
            <a:r>
              <a:rPr>
                <a:solidFill>
                  <a:srgbClr val="863A64"/>
                </a:solidFill>
              </a:rPr>
              <a:t>html</a:t>
            </a:r>
            <a:r>
              <a:t>&gt;</a:t>
            </a:r>
          </a:p>
        </p:txBody>
      </p:sp>
      <p:sp>
        <p:nvSpPr>
          <p:cNvPr id="285" name="Let's put it all together"/>
          <p:cNvSpPr txBox="1"/>
          <p:nvPr/>
        </p:nvSpPr>
        <p:spPr>
          <a:xfrm>
            <a:off x="1361365" y="2557605"/>
            <a:ext cx="19723101" cy="2044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Let's put it all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together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376;p31" descr="Google Shape;376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399" y="5968738"/>
            <a:ext cx="22049207" cy="330252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&lt;tag&gt; attribute=“value”&gt;"/>
          <p:cNvSpPr txBox="1"/>
          <p:nvPr/>
        </p:nvSpPr>
        <p:spPr>
          <a:xfrm>
            <a:off x="1294399" y="3319605"/>
            <a:ext cx="19723101" cy="2044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&lt;tag&gt;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attribute=“value”&gt;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&lt;tags&gt; are…"/>
          <p:cNvSpPr txBox="1"/>
          <p:nvPr/>
        </p:nvSpPr>
        <p:spPr>
          <a:xfrm>
            <a:off x="1416076" y="2830617"/>
            <a:ext cx="9043979" cy="21486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&lt;tags&gt; </a:t>
            </a:r>
            <a:r>
              <a:t>are…</a:t>
            </a:r>
          </a:p>
        </p:txBody>
      </p:sp>
      <p:sp>
        <p:nvSpPr>
          <p:cNvPr id="293" name="Structure that surround content &lt;start&gt;&lt;/start&gt;"/>
          <p:cNvSpPr txBox="1"/>
          <p:nvPr/>
        </p:nvSpPr>
        <p:spPr>
          <a:xfrm>
            <a:off x="1416076" y="4686551"/>
            <a:ext cx="14878904" cy="277749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lnSpc>
                <a:spcPct val="110000"/>
              </a:lnSpc>
              <a:defRPr sz="8000"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t>Structure that surround content</a:t>
            </a:r>
            <a:br/>
            <a:r>
              <a:t>&lt;start&gt;&lt;/start&gt;</a:t>
            </a:r>
          </a:p>
        </p:txBody>
      </p:sp>
      <p:sp>
        <p:nvSpPr>
          <p:cNvPr id="294" name="&lt;br&gt;&lt;img&gt; don’t need closing"/>
          <p:cNvSpPr txBox="1"/>
          <p:nvPr/>
        </p:nvSpPr>
        <p:spPr>
          <a:xfrm>
            <a:off x="1416076" y="9758647"/>
            <a:ext cx="15591809" cy="21486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>
            <a:lvl1pPr>
              <a:lnSpc>
                <a:spcPct val="80000"/>
              </a:lnSpc>
              <a:defRPr sz="800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r>
              <a:t>&lt;br&gt;&lt;img&gt; don’t need closing</a:t>
            </a:r>
          </a:p>
        </p:txBody>
      </p:sp>
      <p:sp>
        <p:nvSpPr>
          <p:cNvPr id="295" name="exception"/>
          <p:cNvSpPr txBox="1"/>
          <p:nvPr/>
        </p:nvSpPr>
        <p:spPr>
          <a:xfrm>
            <a:off x="1416076" y="8005678"/>
            <a:ext cx="6860264" cy="2148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>
            <a:lvl1pPr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exception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51" y="4864100"/>
            <a:ext cx="13782698" cy="682904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ttributes"/>
          <p:cNvSpPr txBox="1"/>
          <p:nvPr/>
        </p:nvSpPr>
        <p:spPr>
          <a:xfrm>
            <a:off x="5753413" y="2462546"/>
            <a:ext cx="12877174" cy="2148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>
            <a:lvl1pPr algn="ctr"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Attributes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"/>
          <p:cNvGrpSpPr/>
          <p:nvPr/>
        </p:nvGrpSpPr>
        <p:grpSpPr>
          <a:xfrm>
            <a:off x="10083482" y="5169895"/>
            <a:ext cx="4217036" cy="3376210"/>
            <a:chOff x="0" y="0"/>
            <a:chExt cx="4217034" cy="3376208"/>
          </a:xfrm>
        </p:grpSpPr>
        <p:sp>
          <p:nvSpPr>
            <p:cNvPr id="304" name="let’s take a"/>
            <p:cNvSpPr txBox="1"/>
            <p:nvPr/>
          </p:nvSpPr>
          <p:spPr>
            <a:xfrm>
              <a:off x="-1" y="0"/>
              <a:ext cx="4217036" cy="176784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 algn="ctr">
                <a:defRPr sz="9000">
                  <a:solidFill>
                    <a:schemeClr val="accent2">
                      <a:lumOff val="43529"/>
                    </a:schemeClr>
                  </a:solidFill>
                  <a:latin typeface="SkippySharp"/>
                  <a:ea typeface="SkippySharp"/>
                  <a:cs typeface="SkippySharp"/>
                  <a:sym typeface="SkippySharp"/>
                </a:defRPr>
              </a:lvl1pPr>
            </a:lstStyle>
            <a:p>
              <a:r>
                <a:t>let’s take a</a:t>
              </a:r>
            </a:p>
          </p:txBody>
        </p:sp>
        <p:sp>
          <p:nvSpPr>
            <p:cNvPr id="305" name="&lt;br&gt;"/>
            <p:cNvSpPr txBox="1"/>
            <p:nvPr/>
          </p:nvSpPr>
          <p:spPr>
            <a:xfrm>
              <a:off x="397739" y="1519468"/>
              <a:ext cx="3421557" cy="18567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21919" tIns="121919" rIns="121919" bIns="121919" numCol="1" anchor="t">
              <a:spAutoFit/>
            </a:bodyPr>
            <a:lstStyle>
              <a:lvl1pPr>
                <a:lnSpc>
                  <a:spcPct val="80000"/>
                </a:lnSpc>
                <a:defRPr sz="10600">
                  <a:gradFill flip="none" rotWithShape="1">
                    <a:gsLst>
                      <a:gs pos="0">
                        <a:srgbClr val="0B63F8"/>
                      </a:gs>
                      <a:gs pos="100000">
                        <a:srgbClr val="EF09D7"/>
                      </a:gs>
                    </a:gsLst>
                    <a:lin ang="179981" scaled="0"/>
                  </a:gradFill>
                  <a:latin typeface="SF Pro Display Heavy"/>
                  <a:ea typeface="SF Pro Display Heavy"/>
                  <a:cs typeface="SF Pro Display Heavy"/>
                  <a:sym typeface="SF Pro Display Heavy"/>
                </a:defRPr>
              </a:lvl1pPr>
            </a:lstStyle>
            <a:p>
              <a:pPr>
                <a:defRPr>
                  <a:solidFill>
                    <a:schemeClr val="accent2">
                      <a:lumOff val="-2588"/>
                    </a:schemeClr>
                  </a:solidFill>
                </a:defRPr>
              </a:pPr>
              <a:r>
                <a:rPr>
                  <a:gradFill flip="none" rotWithShape="1">
                    <a:gsLst>
                      <a:gs pos="0">
                        <a:srgbClr val="0B63F8"/>
                      </a:gs>
                      <a:gs pos="100000">
                        <a:srgbClr val="EF09D7"/>
                      </a:gs>
                    </a:gsLst>
                    <a:lin ang="179981" scaled="0"/>
                  </a:gradFill>
                </a:rPr>
                <a:t>&lt;br&gt;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eb Page Construction"/>
          <p:cNvSpPr txBox="1"/>
          <p:nvPr/>
        </p:nvSpPr>
        <p:spPr>
          <a:xfrm>
            <a:off x="1470719" y="2179419"/>
            <a:ext cx="16784470" cy="1727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Web Page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Construction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450" y="3905250"/>
            <a:ext cx="11239500" cy="913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644" y="5873750"/>
            <a:ext cx="10741256" cy="716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965200"/>
            <a:ext cx="10922000" cy="12319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Making a rough sketch"/>
          <p:cNvSpPr txBox="1"/>
          <p:nvPr/>
        </p:nvSpPr>
        <p:spPr>
          <a:xfrm>
            <a:off x="683319" y="2687419"/>
            <a:ext cx="4964593" cy="46160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Making </a:t>
            </a:r>
            <a:r>
              <a:t>a rough sketch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350" y="2520950"/>
            <a:ext cx="4813300" cy="1057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350" y="7740650"/>
            <a:ext cx="4051300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his is Web Technologies"/>
          <p:cNvSpPr txBox="1"/>
          <p:nvPr/>
        </p:nvSpPr>
        <p:spPr>
          <a:xfrm>
            <a:off x="3837759" y="5246324"/>
            <a:ext cx="16708482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>
            <a:normAutofit/>
          </a:bodyPr>
          <a:lstStyle>
            <a:lvl1pPr algn="ctr"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This is Web Technologies</a:t>
            </a:r>
          </a:p>
        </p:txBody>
      </p:sp>
      <p:sp>
        <p:nvSpPr>
          <p:cNvPr id="163" name="Google Shape;73;p2"/>
          <p:cNvSpPr txBox="1"/>
          <p:nvPr/>
        </p:nvSpPr>
        <p:spPr>
          <a:xfrm>
            <a:off x="6273203" y="7718444"/>
            <a:ext cx="11837594" cy="12018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4NCC01- Autumn 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urning the outline into a web page"/>
          <p:cNvSpPr txBox="1"/>
          <p:nvPr/>
        </p:nvSpPr>
        <p:spPr>
          <a:xfrm>
            <a:off x="683319" y="2687419"/>
            <a:ext cx="4964593" cy="46160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1633727">
              <a:lnSpc>
                <a:spcPct val="80000"/>
              </a:lnSpc>
              <a:defRPr sz="7102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Turning </a:t>
            </a:r>
            <a:r>
              <a:t>the outline into a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web page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rcRect t="11340" r="16987"/>
          <a:stretch>
            <a:fillRect/>
          </a:stretch>
        </p:blipFill>
        <p:spPr>
          <a:xfrm>
            <a:off x="6606932" y="2714043"/>
            <a:ext cx="4680886" cy="1084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6698" y="372455"/>
            <a:ext cx="11299102" cy="12590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k, I understand how the web and html…"/>
          <p:cNvSpPr txBox="1"/>
          <p:nvPr/>
        </p:nvSpPr>
        <p:spPr>
          <a:xfrm>
            <a:off x="4792496" y="5212079"/>
            <a:ext cx="16205963" cy="3291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 algn="ctr">
              <a:defRPr sz="9000">
                <a:latin typeface="SkippySharp"/>
                <a:ea typeface="SkippySharp"/>
                <a:cs typeface="SkippySharp"/>
                <a:sym typeface="SkippySharp"/>
              </a:defRPr>
            </a:pPr>
            <a:r>
              <a:t>Ok, I understand how the web and html </a:t>
            </a:r>
          </a:p>
          <a:p>
            <a:pPr algn="ctr">
              <a:defRPr sz="9000">
                <a:latin typeface="SkippySharp"/>
                <a:ea typeface="SkippySharp"/>
                <a:cs typeface="SkippySharp"/>
                <a:sym typeface="SkippySharp"/>
              </a:defRPr>
            </a:pPr>
            <a:r>
              <a:t>works… but where to I write the actual html?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Image" descr="Image"/>
          <p:cNvPicPr>
            <a:picLocks noChangeAspect="1"/>
          </p:cNvPicPr>
          <p:nvPr/>
        </p:nvPicPr>
        <p:blipFill>
          <a:blip r:embed="rId2"/>
          <a:srcRect l="8402"/>
          <a:stretch>
            <a:fillRect/>
          </a:stretch>
        </p:blipFill>
        <p:spPr>
          <a:xfrm>
            <a:off x="-12236" y="2978150"/>
            <a:ext cx="11912136" cy="554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3"/>
          <a:srcRect l="8346"/>
          <a:stretch>
            <a:fillRect/>
          </a:stretch>
        </p:blipFill>
        <p:spPr>
          <a:xfrm>
            <a:off x="-19454" y="7785100"/>
            <a:ext cx="11919354" cy="594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4"/>
          <a:srcRect r="3731"/>
          <a:stretch>
            <a:fillRect/>
          </a:stretch>
        </p:blipFill>
        <p:spPr>
          <a:xfrm>
            <a:off x="11887200" y="7397750"/>
            <a:ext cx="12519515" cy="633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5"/>
          <a:srcRect r="3822" b="31230"/>
          <a:stretch>
            <a:fillRect/>
          </a:stretch>
        </p:blipFill>
        <p:spPr>
          <a:xfrm>
            <a:off x="11887200" y="2965450"/>
            <a:ext cx="12507752" cy="479482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IDE  An integrated development environment"/>
          <p:cNvSpPr txBox="1"/>
          <p:nvPr/>
        </p:nvSpPr>
        <p:spPr>
          <a:xfrm>
            <a:off x="5674419" y="1049119"/>
            <a:ext cx="15827295" cy="20609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1389888">
              <a:lnSpc>
                <a:spcPct val="80000"/>
              </a:lnSpc>
              <a:defRPr sz="6042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IDE </a:t>
            </a:r>
            <a:b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</a:br>
            <a:r>
              <a:t>An integrated development environment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101;p5" descr="Google Shape;101;p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923" y="3168103"/>
            <a:ext cx="16936154" cy="946181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Module Grading UK"/>
          <p:cNvSpPr txBox="1"/>
          <p:nvPr/>
        </p:nvSpPr>
        <p:spPr>
          <a:xfrm>
            <a:off x="6311900" y="1362893"/>
            <a:ext cx="11760200" cy="179554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algn="ctr" defTabSz="2121408">
              <a:lnSpc>
                <a:spcPct val="80000"/>
              </a:lnSpc>
              <a:defRPr sz="9222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 </a:t>
            </a:r>
            <a:r>
              <a:t>Module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Grading UK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455;p40"/>
          <p:cNvSpPr txBox="1">
            <a:spLocks noGrp="1"/>
          </p:cNvSpPr>
          <p:nvPr>
            <p:ph type="subTitle" idx="1"/>
          </p:nvPr>
        </p:nvSpPr>
        <p:spPr>
          <a:xfrm>
            <a:off x="1294399" y="4850658"/>
            <a:ext cx="18288001" cy="7532166"/>
          </a:xfrm>
          <a:prstGeom prst="rect">
            <a:avLst/>
          </a:prstGeom>
        </p:spPr>
        <p:txBody>
          <a:bodyPr lIns="91399" tIns="91399" rIns="91399" bIns="91399">
            <a:normAutofit fontScale="92500" lnSpcReduction="10000"/>
          </a:bodyPr>
          <a:lstStyle/>
          <a:p>
            <a:pPr marL="386714" indent="-383031" algn="l" defTabSz="1414272">
              <a:lnSpc>
                <a:spcPct val="150000"/>
              </a:lnSpc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/>
              </a:rPr>
              <a:t>HTML5 Doctor</a:t>
            </a:r>
          </a:p>
          <a:p>
            <a:pPr marL="386714" indent="-383031" algn="l" defTabSz="1414272">
              <a:lnSpc>
                <a:spcPct val="150000"/>
              </a:lnSpc>
              <a:spcBef>
                <a:spcPts val="1200"/>
              </a:spcBef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HTML5: W3C Schools</a:t>
            </a:r>
          </a:p>
          <a:p>
            <a:pPr marL="386714" indent="-383031" algn="l" defTabSz="1414272">
              <a:lnSpc>
                <a:spcPct val="150000"/>
              </a:lnSpc>
              <a:spcBef>
                <a:spcPts val="1200"/>
              </a:spcBef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HTML5: Tutorial Points</a:t>
            </a:r>
          </a:p>
        </p:txBody>
      </p:sp>
      <p:sp>
        <p:nvSpPr>
          <p:cNvPr id="335" name="Want to Learn more?"/>
          <p:cNvSpPr txBox="1"/>
          <p:nvPr/>
        </p:nvSpPr>
        <p:spPr>
          <a:xfrm>
            <a:off x="1294399" y="2733276"/>
            <a:ext cx="12877174" cy="21486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Want to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Learn </a:t>
            </a:r>
            <a:r>
              <a:t>more?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hank you!"/>
          <p:cNvSpPr txBox="1"/>
          <p:nvPr/>
        </p:nvSpPr>
        <p:spPr>
          <a:xfrm>
            <a:off x="4515598" y="5246324"/>
            <a:ext cx="15352804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>
            <a:normAutofit/>
          </a:bodyPr>
          <a:lstStyle>
            <a:lvl1pPr algn="ctr"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G_3140.JPG" descr="IMG_3140.JPG"/>
          <p:cNvPicPr>
            <a:picLocks noChangeAspect="1"/>
          </p:cNvPicPr>
          <p:nvPr/>
        </p:nvPicPr>
        <p:blipFill>
          <a:blip r:embed="rId2"/>
          <a:srcRect l="8534" t="20404" r="22838" b="15457"/>
          <a:stretch>
            <a:fillRect/>
          </a:stretch>
        </p:blipFill>
        <p:spPr>
          <a:xfrm>
            <a:off x="-18756" y="2534307"/>
            <a:ext cx="7979391" cy="1118622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18+ years in tech"/>
          <p:cNvSpPr txBox="1"/>
          <p:nvPr/>
        </p:nvSpPr>
        <p:spPr>
          <a:xfrm>
            <a:off x="10314031" y="8080986"/>
            <a:ext cx="6104183" cy="124549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>
            <a:normAutofit lnSpcReduction="10000"/>
          </a:bodyPr>
          <a:lstStyle>
            <a:lvl1pPr defTabSz="2170176">
              <a:defRPr sz="5696">
                <a:solidFill>
                  <a:srgbClr val="535353"/>
                </a:solidFill>
              </a:defRPr>
            </a:lvl1pPr>
          </a:lstStyle>
          <a:p>
            <a:r>
              <a:t>18+ years in tech</a:t>
            </a:r>
          </a:p>
        </p:txBody>
      </p:sp>
      <p:sp>
        <p:nvSpPr>
          <p:cNvPr id="169" name="Pravash Karki"/>
          <p:cNvSpPr txBox="1">
            <a:spLocks noGrp="1"/>
          </p:cNvSpPr>
          <p:nvPr>
            <p:ph type="body" sz="quarter" idx="1"/>
          </p:nvPr>
        </p:nvSpPr>
        <p:spPr>
          <a:xfrm>
            <a:off x="10314031" y="5717894"/>
            <a:ext cx="6104183" cy="1245493"/>
          </a:xfrm>
          <a:prstGeom prst="rect">
            <a:avLst/>
          </a:prstGeom>
        </p:spPr>
        <p:txBody>
          <a:bodyPr lIns="190500" tIns="190500" rIns="190500" bIns="190500" anchor="ctr">
            <a:normAutofit lnSpcReduction="10000"/>
          </a:bodyPr>
          <a:lstStyle>
            <a:lvl1pPr marL="0" indent="0" defTabSz="2048255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712">
                <a:solidFill>
                  <a:srgbClr val="000000"/>
                </a:solidFill>
              </a:defRPr>
            </a:lvl1pPr>
          </a:lstStyle>
          <a:p>
            <a:r>
              <a:t>Pravash Karki</a:t>
            </a:r>
          </a:p>
        </p:txBody>
      </p:sp>
      <p:sp>
        <p:nvSpPr>
          <p:cNvPr id="170" name="Lecturer. Designer."/>
          <p:cNvSpPr txBox="1">
            <a:spLocks noGrp="1"/>
          </p:cNvSpPr>
          <p:nvPr>
            <p:ph type="title"/>
          </p:nvPr>
        </p:nvSpPr>
        <p:spPr>
          <a:xfrm>
            <a:off x="10314031" y="6558045"/>
            <a:ext cx="12547029" cy="1727201"/>
          </a:xfrm>
          <a:prstGeom prst="rect">
            <a:avLst/>
          </a:prstGeom>
        </p:spPr>
        <p:txBody>
          <a:bodyPr lIns="190500" tIns="190500" rIns="190500" bIns="190500" anchor="t"/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Lecturer.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 Designer.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1443281" y="4923596"/>
            <a:ext cx="15977170" cy="6928790"/>
            <a:chOff x="0" y="0"/>
            <a:chExt cx="15977168" cy="6928789"/>
          </a:xfrm>
        </p:grpSpPr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43" y="747609"/>
              <a:ext cx="5728602" cy="1621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6465" y="585479"/>
              <a:ext cx="5215189" cy="1945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Image" descr="Image"/>
            <p:cNvPicPr>
              <a:picLocks noChangeAspect="1"/>
            </p:cNvPicPr>
            <p:nvPr/>
          </p:nvPicPr>
          <p:blipFill>
            <a:blip r:embed="rId4"/>
            <a:srcRect l="14133" t="37996" r="9296" b="16721"/>
            <a:stretch>
              <a:fillRect/>
            </a:stretch>
          </p:blipFill>
          <p:spPr>
            <a:xfrm>
              <a:off x="0" y="3167107"/>
              <a:ext cx="5814057" cy="966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2456" y="2613944"/>
              <a:ext cx="2215780" cy="2513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Image" descr="Image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432782" y="0"/>
              <a:ext cx="3053453" cy="2729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7"/>
            <a:srcRect l="11970" t="29531" r="11970" b="11281"/>
            <a:stretch>
              <a:fillRect/>
            </a:stretch>
          </p:blipFill>
          <p:spPr>
            <a:xfrm>
              <a:off x="10106803" y="2966915"/>
              <a:ext cx="2836201" cy="18072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8"/>
            <a:srcRect t="24008" b="30516"/>
            <a:stretch>
              <a:fillRect/>
            </a:stretch>
          </p:blipFill>
          <p:spPr>
            <a:xfrm>
              <a:off x="56154" y="4932172"/>
              <a:ext cx="3566169" cy="1621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Image" descr="Image"/>
            <p:cNvPicPr>
              <a:picLocks noChangeAspect="1"/>
            </p:cNvPicPr>
            <p:nvPr/>
          </p:nvPicPr>
          <p:blipFill>
            <a:blip r:embed="rId9"/>
            <a:srcRect t="13869"/>
            <a:stretch>
              <a:fillRect/>
            </a:stretch>
          </p:blipFill>
          <p:spPr>
            <a:xfrm>
              <a:off x="4488057" y="5613203"/>
              <a:ext cx="5215189" cy="1177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17584" y="5475594"/>
              <a:ext cx="4359585" cy="1453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2" name="What the heck did you Build?"/>
          <p:cNvSpPr txBox="1">
            <a:spLocks noGrp="1"/>
          </p:cNvSpPr>
          <p:nvPr>
            <p:ph type="title"/>
          </p:nvPr>
        </p:nvSpPr>
        <p:spPr>
          <a:xfrm>
            <a:off x="1391291" y="3243030"/>
            <a:ext cx="16081151" cy="1727201"/>
          </a:xfrm>
          <a:prstGeom prst="rect">
            <a:avLst/>
          </a:prstGeom>
        </p:spPr>
        <p:txBody>
          <a:bodyPr lIns="190500" tIns="190500" rIns="190500" bIns="190500" anchor="t"/>
          <a:lstStyle/>
          <a:p>
            <a:pPr defTabSz="2048255">
              <a:lnSpc>
                <a:spcPct val="80000"/>
              </a:lnSpc>
              <a:defRPr sz="8904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What the heck did you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Build</a:t>
            </a:r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rcRect b="22946"/>
          <a:stretch>
            <a:fillRect/>
          </a:stretch>
        </p:blipFill>
        <p:spPr>
          <a:xfrm>
            <a:off x="1426418" y="2344427"/>
            <a:ext cx="21530983" cy="1141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65;p1" descr="Google Shape;65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344" y="7137053"/>
            <a:ext cx="6591658" cy="6565396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oogle Shape;60;p1"/>
          <p:cNvSpPr txBox="1">
            <a:spLocks noGrp="1"/>
          </p:cNvSpPr>
          <p:nvPr>
            <p:ph type="ctrTitle"/>
          </p:nvPr>
        </p:nvSpPr>
        <p:spPr>
          <a:xfrm>
            <a:off x="7403054" y="3464817"/>
            <a:ext cx="14924034" cy="2830014"/>
          </a:xfrm>
          <a:prstGeom prst="rect">
            <a:avLst/>
          </a:prstGeom>
        </p:spPr>
        <p:txBody>
          <a:bodyPr lIns="91399" tIns="91399" rIns="91399" bIns="91399"/>
          <a:lstStyle/>
          <a:p>
            <a:pPr algn="l">
              <a:lnSpc>
                <a:spcPts val="10100"/>
              </a:lnSpc>
              <a:defRPr sz="9600"/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Introduction</a:t>
            </a:r>
            <a:r>
              <a:t> </a:t>
            </a:r>
            <a:br/>
            <a:r>
              <a:t>Web Technologies Team</a:t>
            </a:r>
          </a:p>
        </p:txBody>
      </p:sp>
      <p:sp>
        <p:nvSpPr>
          <p:cNvPr id="188" name="Google Shape;61;p1"/>
          <p:cNvSpPr txBox="1">
            <a:spLocks noGrp="1"/>
          </p:cNvSpPr>
          <p:nvPr>
            <p:ph type="subTitle" sz="quarter" idx="1"/>
          </p:nvPr>
        </p:nvSpPr>
        <p:spPr>
          <a:xfrm>
            <a:off x="7403055" y="2302830"/>
            <a:ext cx="4500261" cy="1294391"/>
          </a:xfrm>
          <a:prstGeom prst="rect">
            <a:avLst/>
          </a:prstGeom>
        </p:spPr>
        <p:txBody>
          <a:bodyPr lIns="91399" tIns="91399" rIns="91399" bIns="91399"/>
          <a:lstStyle>
            <a:lvl1pPr marL="0" indent="0" algn="l" defTabSz="1658111">
              <a:lnSpc>
                <a:spcPct val="80000"/>
              </a:lnSpc>
              <a:defRPr sz="7208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r>
              <a:t>4NCC01</a:t>
            </a:r>
          </a:p>
        </p:txBody>
      </p:sp>
      <p:pic>
        <p:nvPicPr>
          <p:cNvPr id="189" name="Google Shape;63;p1" descr="Google Shape;63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734" y="2723005"/>
            <a:ext cx="6333212" cy="1102222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2" name="Group"/>
          <p:cNvGrpSpPr/>
          <p:nvPr/>
        </p:nvGrpSpPr>
        <p:grpSpPr>
          <a:xfrm>
            <a:off x="7403054" y="6519394"/>
            <a:ext cx="12625175" cy="4893776"/>
            <a:chOff x="0" y="0"/>
            <a:chExt cx="12625174" cy="4893775"/>
          </a:xfrm>
        </p:grpSpPr>
        <p:sp>
          <p:nvSpPr>
            <p:cNvPr id="190" name="Google Shape;66;p1"/>
            <p:cNvSpPr txBox="1"/>
            <p:nvPr/>
          </p:nvSpPr>
          <p:spPr>
            <a:xfrm>
              <a:off x="820741" y="0"/>
              <a:ext cx="11804434" cy="4893776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/>
            <a:p>
              <a:pPr>
                <a:lnSpc>
                  <a:spcPts val="7400"/>
                </a:lnSpc>
                <a:defRPr sz="52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t>1. 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Pravash Karki </a:t>
              </a:r>
              <a:r>
                <a:rPr i="1">
                  <a:latin typeface="+mn-lt"/>
                  <a:ea typeface="+mn-ea"/>
                  <a:cs typeface="+mn-cs"/>
                  <a:sym typeface="SF Pro Display Regular"/>
                </a:rPr>
                <a:t>(Module Leader)</a:t>
              </a:r>
              <a:endParaRPr i="1"/>
            </a:p>
            <a:p>
              <a:pPr>
                <a:lnSpc>
                  <a:spcPts val="7400"/>
                </a:lnSpc>
                <a:defRPr sz="52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t>2. 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Jenny Rajak</a:t>
              </a:r>
            </a:p>
            <a:p>
              <a:pPr>
                <a:lnSpc>
                  <a:spcPts val="7400"/>
                </a:lnSpc>
                <a:defRPr sz="52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t>3. 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Nerisha Shrestha</a:t>
              </a:r>
            </a:p>
            <a:p>
              <a:pPr>
                <a:lnSpc>
                  <a:spcPts val="7400"/>
                </a:lnSpc>
                <a:defRPr sz="52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t>4. 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Yojana Ghimire</a:t>
              </a:r>
            </a:p>
            <a:p>
              <a:pPr>
                <a:lnSpc>
                  <a:spcPts val="7400"/>
                </a:lnSpc>
                <a:defRPr sz="52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t>5. 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Jesmi Rajak</a:t>
              </a:r>
            </a:p>
          </p:txBody>
        </p:sp>
        <p:sp>
          <p:nvSpPr>
            <p:cNvPr id="191" name="Rectangle 1"/>
            <p:cNvSpPr txBox="1"/>
            <p:nvPr/>
          </p:nvSpPr>
          <p:spPr>
            <a:xfrm rot="16200000">
              <a:off x="-1940799" y="1987106"/>
              <a:ext cx="4671538" cy="78994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21919" tIns="121919" rIns="121919" bIns="121919" numCol="1" anchor="t">
              <a:spAutoFit/>
            </a:bodyPr>
            <a:lstStyle>
              <a:lvl1pPr>
                <a:defRPr spc="771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lvl1pPr>
            </a:lstStyle>
            <a:p>
              <a:r>
                <a:t>FACILITATORS</a:t>
              </a:r>
            </a:p>
          </p:txBody>
        </p:sp>
      </p:grpSp>
      <p:sp>
        <p:nvSpPr>
          <p:cNvPr id="193" name="Google Shape;62;p1"/>
          <p:cNvSpPr txBox="1">
            <a:spLocks noGrp="1"/>
          </p:cNvSpPr>
          <p:nvPr>
            <p:ph type="sldNum" sz="quarter" idx="4294967295"/>
          </p:nvPr>
        </p:nvSpPr>
        <p:spPr>
          <a:xfrm>
            <a:off x="21979961" y="11226717"/>
            <a:ext cx="1650554" cy="1795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>
              <a:defRPr spc="-265">
                <a:solidFill>
                  <a:schemeClr val="accent2">
                    <a:lumOff val="-2588"/>
                  </a:schemeClr>
                </a:solidFill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72;p2"/>
          <p:cNvSpPr txBox="1">
            <a:spLocks noGrp="1"/>
          </p:cNvSpPr>
          <p:nvPr>
            <p:ph type="ctrTitle"/>
          </p:nvPr>
        </p:nvSpPr>
        <p:spPr>
          <a:xfrm>
            <a:off x="1356204" y="2880430"/>
            <a:ext cx="9969187" cy="1726441"/>
          </a:xfrm>
          <a:prstGeom prst="rect">
            <a:avLst/>
          </a:prstGeom>
        </p:spPr>
        <p:txBody>
          <a:bodyPr lIns="91399" tIns="91399" rIns="91399" bIns="91399"/>
          <a:lstStyle/>
          <a:p>
            <a:pPr algn="l">
              <a:lnSpc>
                <a:spcPct val="90000"/>
              </a:lnSpc>
              <a:defRPr sz="9600"/>
            </a:pPr>
            <a:r>
              <a:t>Module’s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Agenda</a:t>
            </a:r>
          </a:p>
        </p:txBody>
      </p:sp>
      <p:sp>
        <p:nvSpPr>
          <p:cNvPr id="196" name="Google Shape;73;p2"/>
          <p:cNvSpPr txBox="1">
            <a:spLocks noGrp="1"/>
          </p:cNvSpPr>
          <p:nvPr>
            <p:ph type="subTitle" sz="quarter" idx="1"/>
          </p:nvPr>
        </p:nvSpPr>
        <p:spPr>
          <a:xfrm>
            <a:off x="3760735" y="4888091"/>
            <a:ext cx="18874406" cy="2312799"/>
          </a:xfrm>
          <a:prstGeom prst="rect">
            <a:avLst/>
          </a:prstGeom>
        </p:spPr>
        <p:txBody>
          <a:bodyPr lIns="91399" tIns="91399" rIns="91399" bIns="91399"/>
          <a:lstStyle/>
          <a:p>
            <a:pPr marL="0" indent="6350" algn="l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solidFill>
                  <a:srgbClr val="000000"/>
                </a:solidFill>
              </a:rPr>
              <a:t>Understand:</a:t>
            </a:r>
            <a:r>
              <a:t> </a:t>
            </a:r>
            <a:r>
              <a:rPr>
                <a:latin typeface="+mn-lt"/>
                <a:ea typeface="+mn-ea"/>
                <a:cs typeface="+mn-cs"/>
                <a:sym typeface="SF Pro Display Regular"/>
              </a:rPr>
              <a:t>Internet and cloud-based software architecture, tools, and techniques.</a:t>
            </a:r>
          </a:p>
        </p:txBody>
      </p:sp>
      <p:sp>
        <p:nvSpPr>
          <p:cNvPr id="197" name="Circle"/>
          <p:cNvSpPr/>
          <p:nvPr/>
        </p:nvSpPr>
        <p:spPr>
          <a:xfrm>
            <a:off x="1322338" y="4917129"/>
            <a:ext cx="2079334" cy="2079335"/>
          </a:xfrm>
          <a:prstGeom prst="ellipse">
            <a:avLst/>
          </a:prstGeom>
          <a:solidFill>
            <a:srgbClr val="74C043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8" name="Google Shape;62;p1"/>
          <p:cNvSpPr txBox="1"/>
          <p:nvPr/>
        </p:nvSpPr>
        <p:spPr>
          <a:xfrm>
            <a:off x="1879405" y="5262146"/>
            <a:ext cx="965201" cy="1389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399" tIns="91399" rIns="91399" bIns="91399" anchor="ctr">
            <a:spAutoFit/>
          </a:bodyPr>
          <a:lstStyle>
            <a:lvl1pPr algn="ctr">
              <a:lnSpc>
                <a:spcPct val="10000"/>
              </a:lnSpc>
              <a:defRPr sz="8000" spc="-200">
                <a:solidFill>
                  <a:srgbClr val="FFFFFF"/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r>
              <a:t>U</a:t>
            </a:r>
          </a:p>
        </p:txBody>
      </p:sp>
      <p:grpSp>
        <p:nvGrpSpPr>
          <p:cNvPr id="203" name="Group"/>
          <p:cNvGrpSpPr/>
          <p:nvPr/>
        </p:nvGrpSpPr>
        <p:grpSpPr>
          <a:xfrm>
            <a:off x="1322337" y="7477282"/>
            <a:ext cx="17850038" cy="2079334"/>
            <a:chOff x="0" y="0"/>
            <a:chExt cx="17850035" cy="2079333"/>
          </a:xfrm>
        </p:grpSpPr>
        <p:sp>
          <p:nvSpPr>
            <p:cNvPr id="199" name="Google Shape;73;p2"/>
            <p:cNvSpPr/>
            <p:nvPr/>
          </p:nvSpPr>
          <p:spPr>
            <a:xfrm>
              <a:off x="2553248" y="0"/>
              <a:ext cx="1529678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/>
            <a:p>
              <a:pPr indent="6350">
                <a:defRPr sz="64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rPr>
                  <a:solidFill>
                    <a:srgbClr val="000000"/>
                  </a:solidFill>
                </a:rPr>
                <a:t>Design: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 Architecture based on requirements and constraints.</a:t>
              </a:r>
            </a:p>
          </p:txBody>
        </p:sp>
        <p:grpSp>
          <p:nvGrpSpPr>
            <p:cNvPr id="202" name="Group"/>
            <p:cNvGrpSpPr/>
            <p:nvPr/>
          </p:nvGrpSpPr>
          <p:grpSpPr>
            <a:xfrm>
              <a:off x="0" y="0"/>
              <a:ext cx="2079334" cy="2079334"/>
              <a:chOff x="0" y="0"/>
              <a:chExt cx="2079333" cy="2079333"/>
            </a:xfrm>
          </p:grpSpPr>
          <p:sp>
            <p:nvSpPr>
              <p:cNvPr id="200" name="Circle"/>
              <p:cNvSpPr/>
              <p:nvPr/>
            </p:nvSpPr>
            <p:spPr>
              <a:xfrm>
                <a:off x="0" y="0"/>
                <a:ext cx="2079334" cy="2079334"/>
              </a:xfrm>
              <a:prstGeom prst="ellipse">
                <a:avLst/>
              </a:prstGeom>
              <a:solidFill>
                <a:srgbClr val="74C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1" name="Google Shape;62;p1"/>
              <p:cNvSpPr/>
              <p:nvPr/>
            </p:nvSpPr>
            <p:spPr>
              <a:xfrm>
                <a:off x="359803" y="1039666"/>
                <a:ext cx="135972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399" tIns="91399" rIns="91399" bIns="91399" numCol="1" anchor="ctr">
                <a:spAutoFit/>
              </a:bodyPr>
              <a:lstStyle>
                <a:lvl1pPr algn="ctr">
                  <a:lnSpc>
                    <a:spcPct val="10000"/>
                  </a:lnSpc>
                  <a:defRPr sz="8000" spc="-200">
                    <a:solidFill>
                      <a:srgbClr val="FFFFFF"/>
                    </a:solidFill>
                    <a:latin typeface="SF Pro Display Heavy"/>
                    <a:ea typeface="SF Pro Display Heavy"/>
                    <a:cs typeface="SF Pro Display Heavy"/>
                    <a:sym typeface="SF Pro Display Heavy"/>
                  </a:defRPr>
                </a:lvl1pPr>
              </a:lstStyle>
              <a:p>
                <a:r>
                  <a:t>D</a:t>
                </a:r>
              </a:p>
            </p:txBody>
          </p:sp>
        </p:grpSp>
      </p:grpSp>
      <p:grpSp>
        <p:nvGrpSpPr>
          <p:cNvPr id="208" name="Group"/>
          <p:cNvGrpSpPr/>
          <p:nvPr/>
        </p:nvGrpSpPr>
        <p:grpSpPr>
          <a:xfrm>
            <a:off x="1322337" y="9871704"/>
            <a:ext cx="19178853" cy="2079334"/>
            <a:chOff x="0" y="0"/>
            <a:chExt cx="19178850" cy="2079333"/>
          </a:xfrm>
        </p:grpSpPr>
        <p:sp>
          <p:nvSpPr>
            <p:cNvPr id="204" name="Google Shape;73;p2"/>
            <p:cNvSpPr/>
            <p:nvPr/>
          </p:nvSpPr>
          <p:spPr>
            <a:xfrm>
              <a:off x="2553248" y="0"/>
              <a:ext cx="1662560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399" tIns="91399" rIns="91399" bIns="91399" numCol="1" anchor="t">
              <a:spAutoFit/>
            </a:bodyPr>
            <a:lstStyle/>
            <a:p>
              <a:pPr indent="6350">
                <a:defRPr sz="6400">
                  <a:solidFill>
                    <a:srgbClr val="535353"/>
                  </a:solidFill>
                  <a:latin typeface="SF Pro Display Bold"/>
                  <a:ea typeface="SF Pro Display Bold"/>
                  <a:cs typeface="SF Pro Display Bold"/>
                  <a:sym typeface="SF Pro Display Bold"/>
                </a:defRPr>
              </a:pPr>
              <a:r>
                <a:rPr>
                  <a:solidFill>
                    <a:srgbClr val="000000"/>
                  </a:solidFill>
                </a:rPr>
                <a:t>Implement:</a:t>
              </a:r>
              <a:r>
                <a:rPr>
                  <a:latin typeface="+mn-lt"/>
                  <a:ea typeface="+mn-ea"/>
                  <a:cs typeface="+mn-cs"/>
                  <a:sym typeface="SF Pro Display Regular"/>
                </a:rPr>
                <a:t> Portfolio website using appropriate architecture and technology.</a:t>
              </a:r>
            </a:p>
          </p:txBody>
        </p:sp>
        <p:grpSp>
          <p:nvGrpSpPr>
            <p:cNvPr id="207" name="Group"/>
            <p:cNvGrpSpPr/>
            <p:nvPr/>
          </p:nvGrpSpPr>
          <p:grpSpPr>
            <a:xfrm>
              <a:off x="0" y="0"/>
              <a:ext cx="2079334" cy="2079334"/>
              <a:chOff x="0" y="0"/>
              <a:chExt cx="2079333" cy="2079333"/>
            </a:xfrm>
          </p:grpSpPr>
          <p:sp>
            <p:nvSpPr>
              <p:cNvPr id="205" name="Circle"/>
              <p:cNvSpPr/>
              <p:nvPr/>
            </p:nvSpPr>
            <p:spPr>
              <a:xfrm>
                <a:off x="0" y="0"/>
                <a:ext cx="2079334" cy="2079334"/>
              </a:xfrm>
              <a:prstGeom prst="ellipse">
                <a:avLst/>
              </a:prstGeom>
              <a:solidFill>
                <a:srgbClr val="74C04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6" name="Google Shape;62;p1"/>
              <p:cNvSpPr/>
              <p:nvPr/>
            </p:nvSpPr>
            <p:spPr>
              <a:xfrm>
                <a:off x="359803" y="1039666"/>
                <a:ext cx="135972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91399" tIns="91399" rIns="91399" bIns="91399" numCol="1" anchor="ctr">
                <a:spAutoFit/>
              </a:bodyPr>
              <a:lstStyle>
                <a:lvl1pPr algn="ctr">
                  <a:lnSpc>
                    <a:spcPct val="10000"/>
                  </a:lnSpc>
                  <a:defRPr sz="8000" spc="-200">
                    <a:solidFill>
                      <a:srgbClr val="FFFFFF"/>
                    </a:solidFill>
                    <a:latin typeface="SF Pro Display Heavy"/>
                    <a:ea typeface="SF Pro Display Heavy"/>
                    <a:cs typeface="SF Pro Display Heavy"/>
                    <a:sym typeface="SF Pro Display Heavy"/>
                  </a:defRPr>
                </a:lvl1pPr>
              </a:lstStyle>
              <a:p>
                <a:r>
                  <a:t>I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42900"/>
            <a:ext cx="18367662" cy="1331466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Course Flow"/>
          <p:cNvSpPr txBox="1">
            <a:spLocks noGrp="1"/>
          </p:cNvSpPr>
          <p:nvPr>
            <p:ph type="ctrTitle"/>
          </p:nvPr>
        </p:nvSpPr>
        <p:spPr>
          <a:xfrm>
            <a:off x="19161605" y="3972630"/>
            <a:ext cx="4351764" cy="2918129"/>
          </a:xfrm>
          <a:prstGeom prst="rect">
            <a:avLst/>
          </a:prstGeom>
        </p:spPr>
        <p:txBody>
          <a:bodyPr lIns="91399" tIns="91399" rIns="91399" bIns="91399"/>
          <a:lstStyle/>
          <a:p>
            <a:pPr algn="l" defTabSz="2414016">
              <a:lnSpc>
                <a:spcPct val="90000"/>
              </a:lnSpc>
              <a:defRPr sz="9504"/>
            </a:pPr>
            <a:r>
              <a:t>Course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Flow</a:t>
            </a:r>
          </a:p>
        </p:txBody>
      </p:sp>
      <p:sp>
        <p:nvSpPr>
          <p:cNvPr id="212" name="Oval"/>
          <p:cNvSpPr/>
          <p:nvPr/>
        </p:nvSpPr>
        <p:spPr>
          <a:xfrm>
            <a:off x="1811958" y="2230606"/>
            <a:ext cx="2777464" cy="998228"/>
          </a:xfrm>
          <a:prstGeom prst="ellipse">
            <a:avLst/>
          </a:prstGeom>
          <a:ln w="63500">
            <a:solidFill>
              <a:srgbClr val="EC6321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213" name="Oval"/>
          <p:cNvSpPr/>
          <p:nvPr/>
        </p:nvSpPr>
        <p:spPr>
          <a:xfrm>
            <a:off x="8249704" y="3145006"/>
            <a:ext cx="2554054" cy="1594135"/>
          </a:xfrm>
          <a:prstGeom prst="ellipse">
            <a:avLst/>
          </a:prstGeom>
          <a:ln w="63500">
            <a:solidFill>
              <a:srgbClr val="EC6321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214" name="Oval"/>
          <p:cNvSpPr/>
          <p:nvPr/>
        </p:nvSpPr>
        <p:spPr>
          <a:xfrm>
            <a:off x="11564404" y="7209006"/>
            <a:ext cx="2554054" cy="1594135"/>
          </a:xfrm>
          <a:prstGeom prst="ellipse">
            <a:avLst/>
          </a:prstGeom>
          <a:ln w="63500">
            <a:solidFill>
              <a:srgbClr val="EC6321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215" name="Oval"/>
          <p:cNvSpPr/>
          <p:nvPr/>
        </p:nvSpPr>
        <p:spPr>
          <a:xfrm>
            <a:off x="9380004" y="8707606"/>
            <a:ext cx="2554054" cy="902549"/>
          </a:xfrm>
          <a:prstGeom prst="ellipse">
            <a:avLst/>
          </a:prstGeom>
          <a:ln w="63500">
            <a:solidFill>
              <a:srgbClr val="EC6321"/>
            </a:solidFill>
          </a:ln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p:spPr>
        <p:txBody>
          <a:bodyPr lIns="121919" tIns="121919" rIns="121919" bIns="121919" anchor="ctr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D6581B7B2FC4E96B11880193D4E71" ma:contentTypeVersion="2" ma:contentTypeDescription="Create a new document." ma:contentTypeScope="" ma:versionID="a30b1fb949bd21f58a8174c32131303f">
  <xsd:schema xmlns:xsd="http://www.w3.org/2001/XMLSchema" xmlns:xs="http://www.w3.org/2001/XMLSchema" xmlns:p="http://schemas.microsoft.com/office/2006/metadata/properties" xmlns:ns3="e19708eb-bfca-4535-bfbc-e6a95e709ef1" targetNamespace="http://schemas.microsoft.com/office/2006/metadata/properties" ma:root="true" ma:fieldsID="7ab4c9399146dd09686dd879adbf5bfc" ns3:_="">
    <xsd:import namespace="e19708eb-bfca-4535-bfbc-e6a95e709e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08eb-bfca-4535-bfbc-e6a95e709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FAA0CD-F43E-4303-BF2D-D37AE2530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9708eb-bfca-4535-bfbc-e6a95e709e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82F406-8FF4-4174-8D95-B7D82A36ED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0631AD-502C-4986-9701-9B685BAFB9AD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e19708eb-bfca-4535-bfbc-e6a95e709ef1"/>
    <ds:schemaRef ds:uri="http://purl.org/dc/terms/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</Words>
  <Application>Microsoft Office PowerPoint</Application>
  <PresentationFormat>Custom</PresentationFormat>
  <Paragraphs>113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SF Pro Display Bold</vt:lpstr>
      <vt:lpstr>SF Pro Display Heavy</vt:lpstr>
      <vt:lpstr>SF Pro Display Regular</vt:lpstr>
      <vt:lpstr>SFProDisplay-Regular</vt:lpstr>
      <vt:lpstr>SkippySharp</vt:lpstr>
      <vt:lpstr>Simple Light</vt:lpstr>
      <vt:lpstr>PowerPoint Presentation</vt:lpstr>
      <vt:lpstr>PowerPoint Presentation</vt:lpstr>
      <vt:lpstr>PowerPoint Presentation</vt:lpstr>
      <vt:lpstr>Lecturer. Designer.</vt:lpstr>
      <vt:lpstr>What the heck did you Build?</vt:lpstr>
      <vt:lpstr>PowerPoint Presentation</vt:lpstr>
      <vt:lpstr>Introduction  Web Technologies Team</vt:lpstr>
      <vt:lpstr>Module’s Agenda</vt:lpstr>
      <vt:lpstr>Course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Karki, Pravash</cp:lastModifiedBy>
  <cp:revision>1</cp:revision>
  <dcterms:modified xsi:type="dcterms:W3CDTF">2022-11-23T12:52:17Z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0x01010032AD6581B7B2FC4E96B11880193D4E71</vt:lpwstr>
  </property>
</Properties>
</file>